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6" r:id="rId4"/>
    <p:sldId id="280" r:id="rId5"/>
    <p:sldId id="267" r:id="rId6"/>
    <p:sldId id="269" r:id="rId7"/>
    <p:sldId id="279" r:id="rId8"/>
    <p:sldId id="283" r:id="rId9"/>
    <p:sldId id="260" r:id="rId10"/>
    <p:sldId id="281" r:id="rId11"/>
    <p:sldId id="270" r:id="rId12"/>
    <p:sldId id="271" r:id="rId13"/>
    <p:sldId id="273" r:id="rId14"/>
    <p:sldId id="274" r:id="rId15"/>
    <p:sldId id="275" r:id="rId16"/>
    <p:sldId id="282" r:id="rId17"/>
    <p:sldId id="277" r:id="rId18"/>
    <p:sldId id="258" r:id="rId19"/>
    <p:sldId id="259" r:id="rId20"/>
    <p:sldId id="261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3026-85D4-48E8-9219-18000F688023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D42E2-8102-4E72-B8DC-BA820988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74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528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027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50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5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847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19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4829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568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7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14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8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1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993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5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1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9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6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3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9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C8B963-0F36-48FC-991E-AA63861DA92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9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AlJCEDH2uY?feature=oembed" TargetMode="Externa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eog4300_dic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A1E6-0A9B-4FAD-9E42-B37B3CA5D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17" y="3979334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Week 6: Central limit theorem and confidence intervals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1488-58DF-4A33-AC86-D6B690A68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917" y="5808133"/>
            <a:ext cx="9440034" cy="1049867"/>
          </a:xfrm>
        </p:spPr>
        <p:txBody>
          <a:bodyPr>
            <a:normAutofit/>
          </a:bodyPr>
          <a:lstStyle/>
          <a:p>
            <a:r>
              <a:rPr lang="en-US" sz="3200" dirty="0"/>
              <a:t>Geog4300: Shannon</a:t>
            </a:r>
          </a:p>
        </p:txBody>
      </p:sp>
      <p:pic>
        <p:nvPicPr>
          <p:cNvPr id="6" name="Shape 94" descr="C:\Courses\495_Spring2002\0010\samplemeans.jpg">
            <a:extLst>
              <a:ext uri="{FF2B5EF4-FFF2-40B4-BE49-F238E27FC236}">
                <a16:creationId xmlns:a16="http://schemas.microsoft.com/office/drawing/2014/main" id="{B25F6BAD-0C0F-4045-84CF-CE32EA0C3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4384" y="313553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64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32173" y="107069"/>
            <a:ext cx="11412414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Identifying our terms</a:t>
            </a:r>
          </a:p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endParaRPr lang="en-US" sz="4000" b="1" dirty="0">
              <a:latin typeface="+mj-lt"/>
              <a:ea typeface="Gill Sans MT"/>
              <a:cs typeface="Gill Sans MT"/>
              <a:sym typeface="Gill Sans MT"/>
            </a:endParaRP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Gill Sans MT"/>
                <a:cs typeface="Gill Sans MT"/>
                <a:sym typeface="Gill Sans MT"/>
              </a:rPr>
              <a:t>Samples: 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Each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individual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 set of 10 dice rolls</a:t>
            </a: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Gill Sans MT"/>
                <a:cs typeface="Gill Sans MT"/>
                <a:sym typeface="Gill Sans MT"/>
              </a:rPr>
              <a:t>Sample mean distribution: 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Just the mean values for each set of 10 dice rolls</a:t>
            </a: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Gill Sans MT"/>
                <a:cs typeface="Gill Sans MT"/>
                <a:sym typeface="Gill Sans MT"/>
              </a:rPr>
              <a:t>Population: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All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 possible means for of 10 dice rolls in the universe</a:t>
            </a:r>
          </a:p>
        </p:txBody>
      </p:sp>
    </p:spTree>
    <p:extLst>
      <p:ext uri="{BB962C8B-B14F-4D97-AF65-F5344CB8AC3E}">
        <p14:creationId xmlns:p14="http://schemas.microsoft.com/office/powerpoint/2010/main" val="187168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8617" y="21555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What’s the mean of the population?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594545" y="1069305"/>
            <a:ext cx="5770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Mean of two dice rolls: 3.5</a:t>
            </a:r>
          </a:p>
          <a:p>
            <a:r>
              <a:rPr lang="en-US" sz="2800" dirty="0"/>
              <a:t>Standard deviation: 1.7</a:t>
            </a:r>
          </a:p>
          <a:p>
            <a:endParaRPr lang="en-US" sz="2800" dirty="0"/>
          </a:p>
          <a:p>
            <a:r>
              <a:rPr lang="en-US" sz="2800" dirty="0"/>
              <a:t>How did the means of your three “samples” compare?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16E46-FAA7-47A8-827A-79919615B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737" y="2029378"/>
            <a:ext cx="5687353" cy="45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463359" y="245567"/>
            <a:ext cx="11265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What’s the </a:t>
            </a:r>
            <a:r>
              <a:rPr lang="en-US" sz="3600" b="1" dirty="0">
                <a:solidFill>
                  <a:srgbClr val="FFC000"/>
                </a:solidFill>
              </a:rPr>
              <a:t>mean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FFC000"/>
                </a:solidFill>
              </a:rPr>
              <a:t>standard deviation</a:t>
            </a:r>
            <a:r>
              <a:rPr lang="en-US" sz="3600" dirty="0"/>
              <a:t> for our whole class’s rolls (the sample mean distribution)?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1638C-8613-43F8-A99A-532395C9393B}"/>
              </a:ext>
            </a:extLst>
          </p:cNvPr>
          <p:cNvSpPr/>
          <p:nvPr/>
        </p:nvSpPr>
        <p:spPr>
          <a:xfrm>
            <a:off x="-112451" y="5181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/>
              <a:t>Mean of these means: 3.5</a:t>
            </a:r>
          </a:p>
          <a:p>
            <a:pPr algn="r"/>
            <a:r>
              <a:rPr lang="en-US" sz="2400" dirty="0"/>
              <a:t>Standard deviation of these means: 0.5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C435C-09E5-43A9-9EAE-541393A80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25" y="3191552"/>
            <a:ext cx="5543898" cy="34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7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Standard error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5465669" y="133577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many 10 dice roll samples did we create? What should our standard error be?</a:t>
            </a:r>
          </a:p>
          <a:p>
            <a:endParaRPr lang="en-US" sz="3200" dirty="0"/>
          </a:p>
          <a:p>
            <a:r>
              <a:rPr lang="en-US" sz="3200" dirty="0"/>
              <a:t>How many </a:t>
            </a:r>
            <a:r>
              <a:rPr lang="en-US" sz="3200" b="1" u="sng" dirty="0"/>
              <a:t>means</a:t>
            </a:r>
            <a:r>
              <a:rPr lang="en-US" sz="3200" dirty="0"/>
              <a:t> fit within 1 standard error of the mean? Within 2 standard errors?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/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/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=standard deviation of sample or population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  <a:blipFill>
                <a:blip r:embed="rId4"/>
                <a:stretch>
                  <a:fillRect l="-3487" t="-7345" r="-2789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45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EA105-4EED-4F35-8506-76A1F7DE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09" y="1212920"/>
            <a:ext cx="8595647" cy="51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1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4" name="Shape 172">
            <a:extLst>
              <a:ext uri="{FF2B5EF4-FFF2-40B4-BE49-F238E27FC236}">
                <a16:creationId xmlns:a16="http://schemas.microsoft.com/office/drawing/2014/main" id="{D0114048-46AB-4E82-A685-F0CF46805DA3}"/>
              </a:ext>
            </a:extLst>
          </p:cNvPr>
          <p:cNvSpPr txBox="1"/>
          <p:nvPr/>
        </p:nvSpPr>
        <p:spPr>
          <a:xfrm>
            <a:off x="487806" y="951297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Z-score for the confidence interval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Margin of error = z-score * the standard error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Subtract and add this MOE to the sample mean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What’s the confidence interval for each of your three dice roll samples? How many include the actual mean of 7?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/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9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6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 for proportions</a:t>
            </a:r>
            <a:endParaRPr lang="en-US" sz="20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F2EB5C37-FFDF-48E3-B272-2AED3030B44C}"/>
              </a:ext>
            </a:extLst>
          </p:cNvPr>
          <p:cNvSpPr txBox="1"/>
          <p:nvPr/>
        </p:nvSpPr>
        <p:spPr>
          <a:xfrm>
            <a:off x="393698" y="824592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7" name="Shape 256" descr="http://modernsurvivalonline.com/wp-content/uploads/2014/01/Chicken1.jpg">
            <a:extLst>
              <a:ext uri="{FF2B5EF4-FFF2-40B4-BE49-F238E27FC236}">
                <a16:creationId xmlns:a16="http://schemas.microsoft.com/office/drawing/2014/main" id="{29D31E35-1870-405C-B672-D6B4468049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98" y="3248218"/>
            <a:ext cx="5105399" cy="3390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246">
            <a:extLst>
              <a:ext uri="{FF2B5EF4-FFF2-40B4-BE49-F238E27FC236}">
                <a16:creationId xmlns:a16="http://schemas.microsoft.com/office/drawing/2014/main" id="{E284F3ED-4E8B-4EFA-9A73-DD6E0B41A86E}"/>
              </a:ext>
            </a:extLst>
          </p:cNvPr>
          <p:cNvGrpSpPr/>
          <p:nvPr/>
        </p:nvGrpSpPr>
        <p:grpSpPr>
          <a:xfrm>
            <a:off x="8043169" y="994300"/>
            <a:ext cx="3532451" cy="1597979"/>
            <a:chOff x="1245591" y="2667000"/>
            <a:chExt cx="2907308" cy="1371599"/>
          </a:xfrm>
        </p:grpSpPr>
        <p:sp>
          <p:nvSpPr>
            <p:cNvPr id="9" name="Shape 247">
              <a:extLst>
                <a:ext uri="{FF2B5EF4-FFF2-40B4-BE49-F238E27FC236}">
                  <a16:creationId xmlns:a16="http://schemas.microsoft.com/office/drawing/2014/main" id="{1008F3C6-BBF7-49D0-8241-58350E5F11AB}"/>
                </a:ext>
              </a:extLst>
            </p:cNvPr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10" name="Shape 248">
              <a:extLst>
                <a:ext uri="{FF2B5EF4-FFF2-40B4-BE49-F238E27FC236}">
                  <a16:creationId xmlns:a16="http://schemas.microsoft.com/office/drawing/2014/main" id="{552E9EC0-FD7F-46D7-9372-80BAB0F5261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4" descr="ryan gosling hey girl - Hey girl Check out my confidence interval">
            <a:extLst>
              <a:ext uri="{FF2B5EF4-FFF2-40B4-BE49-F238E27FC236}">
                <a16:creationId xmlns:a16="http://schemas.microsoft.com/office/drawing/2014/main" id="{C1F1758C-3E48-490C-812D-D2E67DB02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20" y="282852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9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Let’s talk about sampling!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11" name="Shape 94" descr="http://media.cleveland.com/business_impact/photo/heinens-samples-cheesecake-bites-and-eggnogjpg-18875e4df01fff3c.jpg">
            <a:extLst>
              <a:ext uri="{FF2B5EF4-FFF2-40B4-BE49-F238E27FC236}">
                <a16:creationId xmlns:a16="http://schemas.microsoft.com/office/drawing/2014/main" id="{9C466EF7-F841-4B29-96F5-90608067C4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850" y="1390279"/>
            <a:ext cx="6468300" cy="463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06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511730" y="116858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+mj-lt"/>
                <a:ea typeface="Gill Sans MT"/>
                <a:cs typeface="Gill Sans MT"/>
                <a:sym typeface="Gill Sans MT"/>
              </a:rPr>
              <a:t>Sample research question: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11729" y="701632"/>
            <a:ext cx="10704351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 are the most significant obstacles homeowners face in maintaining their homes? How does this vary by the homeowners’ age?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2756E-A55D-4542-9478-8DB0D696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46"/>
          <a:stretch/>
        </p:blipFill>
        <p:spPr>
          <a:xfrm>
            <a:off x="3635934" y="2646715"/>
            <a:ext cx="4920131" cy="34356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0CA4B-FA1F-4682-854B-60EED434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338014"/>
            <a:ext cx="7878274" cy="1381318"/>
          </a:xfrm>
          <a:prstGeom prst="rect">
            <a:avLst/>
          </a:prstGeom>
        </p:spPr>
      </p:pic>
      <p:sp>
        <p:nvSpPr>
          <p:cNvPr id="122" name="Shape 122"/>
          <p:cNvSpPr txBox="1"/>
          <p:nvPr/>
        </p:nvSpPr>
        <p:spPr>
          <a:xfrm>
            <a:off x="1752601" y="268459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3600" b="1" dirty="0">
                <a:ea typeface="Gill Sans MT"/>
                <a:cs typeface="Gill Sans MT"/>
                <a:sym typeface="Gill Sans MT"/>
              </a:rPr>
              <a:t>Sampling frame: </a:t>
            </a:r>
          </a:p>
          <a:p>
            <a:pPr>
              <a:buClr>
                <a:srgbClr val="FFFF66"/>
              </a:buClr>
              <a:buSzPct val="25000"/>
            </a:pPr>
            <a:r>
              <a:rPr lang="en-US" sz="3600" dirty="0">
                <a:ea typeface="Gill Sans MT"/>
                <a:cs typeface="Gill Sans MT"/>
                <a:sym typeface="Gill Sans MT"/>
              </a:rPr>
              <a:t>List of ALL possible households you could interview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E219D-3081-41A2-A1B8-6EF7BEE0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975" y="3506680"/>
            <a:ext cx="6421425" cy="32134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25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This week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Z/t scores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Central limit theorem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Confidence intervals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392681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1141801" y="1587212"/>
            <a:ext cx="4420800" cy="18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Non-probability sample</a:t>
            </a:r>
            <a:br>
              <a:rPr lang="en-US" sz="3200" u="sng" dirty="0"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ea typeface="Gill Sans MT"/>
                <a:cs typeface="Gill Sans MT"/>
                <a:sym typeface="Gill Sans MT"/>
              </a:rPr>
              <a:t>Convenience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Snowball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Quota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6929253" y="1600604"/>
            <a:ext cx="36186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Probability sample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Random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Systematic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Stratified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Cluster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7614B-0303-B269-F538-B586834F9F97}"/>
              </a:ext>
            </a:extLst>
          </p:cNvPr>
          <p:cNvSpPr txBox="1"/>
          <p:nvPr/>
        </p:nvSpPr>
        <p:spPr>
          <a:xfrm>
            <a:off x="541035" y="259951"/>
            <a:ext cx="7051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ea typeface="Gill Sans MT"/>
                <a:cs typeface="Gill Sans MT"/>
                <a:sym typeface="Gill Sans MT"/>
              </a:rPr>
              <a:t>Sampling strategy</a:t>
            </a:r>
            <a:endParaRPr lang="en-US" sz="4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310393" y="3613011"/>
            <a:ext cx="95504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We asked 20 homeowners if they were worried about losing their homes in the next year. Four said yes. What’s the confidence interval?</a:t>
            </a:r>
          </a:p>
          <a:p>
            <a:pPr>
              <a:buSzPct val="25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How big a sample would we need to get a margin of error </a:t>
            </a:r>
            <a:r>
              <a:rPr lang="en-US" sz="2800" u="sng" dirty="0">
                <a:ea typeface="Gill Sans MT"/>
                <a:cs typeface="Gill Sans MT"/>
                <a:sym typeface="Gill Sans MT"/>
              </a:rPr>
              <a:t>of less than 1.5%</a:t>
            </a:r>
            <a:r>
              <a:rPr lang="en-US" sz="2800" dirty="0"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24DDA-D760-43DD-874B-6B5006E0327E}"/>
              </a:ext>
            </a:extLst>
          </p:cNvPr>
          <p:cNvSpPr/>
          <p:nvPr/>
        </p:nvSpPr>
        <p:spPr>
          <a:xfrm>
            <a:off x="224715" y="127632"/>
            <a:ext cx="2811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a typeface="Gill Sans MT"/>
                <a:cs typeface="Gill Sans MT"/>
                <a:sym typeface="Gill Sans MT"/>
              </a:rPr>
              <a:t>Sample size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/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𝑀𝑂𝐸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0C3ABDB-6B49-4397-81D4-8EC880A511F7}"/>
              </a:ext>
            </a:extLst>
          </p:cNvPr>
          <p:cNvSpPr/>
          <p:nvPr/>
        </p:nvSpPr>
        <p:spPr>
          <a:xfrm>
            <a:off x="310393" y="1133520"/>
            <a:ext cx="40518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If the MOE for proportions is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/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OE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ad>
                        <m:radPr>
                          <m:degHide m:val="on"/>
                          <m:ctrlPr>
                            <a:rPr lang="en-US" sz="36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6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blipFill>
                <a:blip r:embed="rId4"/>
                <a:stretch>
                  <a:fillRect b="-4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03585F4-0730-42C3-8172-4566BBD01898}"/>
              </a:ext>
            </a:extLst>
          </p:cNvPr>
          <p:cNvSpPr/>
          <p:nvPr/>
        </p:nvSpPr>
        <p:spPr>
          <a:xfrm>
            <a:off x="310393" y="2231181"/>
            <a:ext cx="4276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Then we can compute sample size as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0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770259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Z (and t) scores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How many </a:t>
            </a:r>
            <a:r>
              <a:rPr lang="en-US" sz="2800" b="1" u="sng" dirty="0">
                <a:sym typeface="Arial"/>
              </a:rPr>
              <a:t>standard deviations</a:t>
            </a:r>
            <a:r>
              <a:rPr lang="en-US" sz="2800" b="1" dirty="0">
                <a:sym typeface="Arial"/>
              </a:rPr>
              <a:t> </a:t>
            </a:r>
            <a:r>
              <a:rPr lang="en-US" sz="2800" dirty="0">
                <a:sym typeface="Arial"/>
              </a:rPr>
              <a:t>is an observation from the </a:t>
            </a:r>
            <a:r>
              <a:rPr lang="en-US" sz="2800" b="1" u="sng" dirty="0">
                <a:sym typeface="Arial"/>
              </a:rPr>
              <a:t>mean</a:t>
            </a:r>
            <a:r>
              <a:rPr lang="en-US" sz="2800" dirty="0">
                <a:sym typeface="Arial"/>
              </a:rPr>
              <a:t>?</a:t>
            </a:r>
          </a:p>
        </p:txBody>
      </p:sp>
      <p:sp>
        <p:nvSpPr>
          <p:cNvPr id="11" name="Shape 121">
            <a:extLst>
              <a:ext uri="{FF2B5EF4-FFF2-40B4-BE49-F238E27FC236}">
                <a16:creationId xmlns:a16="http://schemas.microsoft.com/office/drawing/2014/main" id="{2D894076-B6BE-4ECC-AFE4-C67DBDA43C08}"/>
              </a:ext>
            </a:extLst>
          </p:cNvPr>
          <p:cNvSpPr txBox="1"/>
          <p:nvPr/>
        </p:nvSpPr>
        <p:spPr>
          <a:xfrm>
            <a:off x="1417389" y="1925332"/>
            <a:ext cx="2849810" cy="106390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2" name="Shape 339">
            <a:extLst>
              <a:ext uri="{FF2B5EF4-FFF2-40B4-BE49-F238E27FC236}">
                <a16:creationId xmlns:a16="http://schemas.microsoft.com/office/drawing/2014/main" id="{167DD115-6235-4CC4-977A-0E0211C7BD01}"/>
              </a:ext>
            </a:extLst>
          </p:cNvPr>
          <p:cNvSpPr txBox="1"/>
          <p:nvPr/>
        </p:nvSpPr>
        <p:spPr>
          <a:xfrm>
            <a:off x="649703" y="2989240"/>
            <a:ext cx="1071738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For a variable with a mean of 23 and a </a:t>
            </a:r>
            <a:r>
              <a:rPr lang="en-US" sz="2800" dirty="0" err="1">
                <a:sym typeface="Arial"/>
              </a:rPr>
              <a:t>s.d.</a:t>
            </a:r>
            <a:r>
              <a:rPr lang="en-US" sz="2800" dirty="0">
                <a:sym typeface="Arial"/>
              </a:rPr>
              <a:t> of 4, the z-score for 30 would be: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775D7-B7C4-4FCC-9388-BAD68252DA43}"/>
                  </a:ext>
                </a:extLst>
              </p:cNvPr>
              <p:cNvSpPr txBox="1"/>
              <p:nvPr/>
            </p:nvSpPr>
            <p:spPr>
              <a:xfrm>
                <a:off x="4012323" y="4110756"/>
                <a:ext cx="289502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30 −23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=1.75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775D7-B7C4-4FCC-9388-BAD68252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23" y="4110756"/>
                <a:ext cx="2895023" cy="921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F756198-E2B2-46A3-BB01-FE2F7E185AA9}"/>
              </a:ext>
            </a:extLst>
          </p:cNvPr>
          <p:cNvSpPr/>
          <p:nvPr/>
        </p:nvSpPr>
        <p:spPr>
          <a:xfrm>
            <a:off x="522470" y="5605030"/>
            <a:ext cx="10844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Arial"/>
              </a:rPr>
              <a:t>What value would produce a z-score of negative 2?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078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11314702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Z (and t) scores: Why do they matter?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They provide an easy way to compare data from different distributions (e.g. daytime and nighttime temperatures)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In a normal distribution, we can identify what percentage of observations fall within given range of Z scores.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endParaRPr lang="en-US" sz="2800" dirty="0">
              <a:sym typeface="Arial"/>
            </a:endParaRP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scores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-1 to 1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68% </a:t>
            </a:r>
            <a:r>
              <a:rPr lang="en-US" sz="2800" dirty="0">
                <a:sym typeface="Arial"/>
              </a:rPr>
              <a:t>of observations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-1.75 to 1.75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90%</a:t>
            </a:r>
            <a:r>
              <a:rPr lang="en-US" sz="2800" dirty="0">
                <a:sym typeface="Arial"/>
              </a:rPr>
              <a:t> of observations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-1.96 to 1.96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95%</a:t>
            </a:r>
            <a:r>
              <a:rPr lang="en-US" sz="2800" dirty="0">
                <a:sym typeface="Arial"/>
              </a:rPr>
              <a:t> of observations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64EBE-AA6A-45FA-BDB8-3AF3310AB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99" y="3429000"/>
            <a:ext cx="3867234" cy="28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770259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Data challenge!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Pick a variable from our county census dataset. Transform its values to z-scores in Excel. You’ll need to: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Calculate the mean and standard deviation for all observations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Subtract the mean and divide by standard deviation for all observations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dirty="0"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How many counties are above 2? How many below -2? In what states/regions are these located?</a:t>
            </a:r>
          </a:p>
        </p:txBody>
      </p:sp>
    </p:spTree>
    <p:extLst>
      <p:ext uri="{BB962C8B-B14F-4D97-AF65-F5344CB8AC3E}">
        <p14:creationId xmlns:p14="http://schemas.microsoft.com/office/powerpoint/2010/main" val="8812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8016"/>
          <a:stretch/>
        </p:blipFill>
        <p:spPr bwMode="auto">
          <a:xfrm>
            <a:off x="4660781" y="0"/>
            <a:ext cx="751050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32173" y="107069"/>
            <a:ext cx="4328607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The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 </a:t>
            </a:r>
            <a:r>
              <a:rPr lang="en-US" sz="4800" b="1" dirty="0">
                <a:solidFill>
                  <a:srgbClr val="FFC000"/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central limit theorem:</a:t>
            </a:r>
            <a:endParaRPr lang="en-US" sz="3600" dirty="0">
              <a:solidFill>
                <a:srgbClr val="FFC000"/>
              </a:solidFill>
              <a:effectLst/>
              <a:latin typeface="+mj-lt"/>
              <a:ea typeface="Gill Sans MT"/>
              <a:cs typeface="Gill Sans MT"/>
              <a:sym typeface="Gill Sans MT"/>
            </a:endParaRPr>
          </a:p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of the sample population and the actual population?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463359" y="305907"/>
            <a:ext cx="11265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Central limit theorem: The distribution of </a:t>
            </a:r>
            <a:r>
              <a:rPr lang="en-US" sz="3600" b="1" u="sng" dirty="0"/>
              <a:t>sample means </a:t>
            </a:r>
            <a:r>
              <a:rPr lang="en-US" sz="3600" dirty="0"/>
              <a:t>is </a:t>
            </a:r>
            <a:r>
              <a:rPr lang="en-US" sz="3600" b="1" i="1" dirty="0">
                <a:solidFill>
                  <a:srgbClr val="FFC000"/>
                </a:solidFill>
              </a:rPr>
              <a:t>normally distributed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/>
              <a:t>and centers around the </a:t>
            </a:r>
            <a:r>
              <a:rPr lang="en-US" sz="3600" b="1" i="1" dirty="0">
                <a:solidFill>
                  <a:srgbClr val="FFC000"/>
                </a:solidFill>
              </a:rPr>
              <a:t>population mean</a:t>
            </a:r>
            <a:r>
              <a:rPr lang="en-US" sz="3600" dirty="0"/>
              <a:t>.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A2076-C336-4480-B722-8667F2C2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352461" y="2871024"/>
            <a:ext cx="6332256" cy="3772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B6193-0DBE-4E57-AED0-74B9BAFF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71" y="2763956"/>
            <a:ext cx="5173211" cy="38799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C3EB27-B3BA-4CE0-811A-37CB85D2F519}"/>
              </a:ext>
            </a:extLst>
          </p:cNvPr>
          <p:cNvSpPr/>
          <p:nvPr/>
        </p:nvSpPr>
        <p:spPr>
          <a:xfrm>
            <a:off x="7136413" y="2302291"/>
            <a:ext cx="4779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actual mean is here </a:t>
            </a:r>
            <a:r>
              <a:rPr lang="en-US" sz="2400" b="1" i="1" dirty="0"/>
              <a:t>somewhere!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18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The Central Limit Theorem, Clearly Explained!!!">
            <a:hlinkClick r:id="" action="ppaction://media"/>
            <a:extLst>
              <a:ext uri="{FF2B5EF4-FFF2-40B4-BE49-F238E27FC236}">
                <a16:creationId xmlns:a16="http://schemas.microsoft.com/office/drawing/2014/main" id="{E6C8FF22-488F-42E8-BEC1-CF743E9D87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6951" y="276837"/>
            <a:ext cx="11224914" cy="634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6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17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Let’s roll!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Roll your die 10 times. Put the results on this page:</a:t>
            </a:r>
          </a:p>
          <a:p>
            <a:r>
              <a:rPr lang="en-US" sz="3600" dirty="0">
                <a:hlinkClick r:id="rId2"/>
              </a:rPr>
              <a:t>https://bit.ly/geog4300_dice</a:t>
            </a:r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/>
              <a:t>Then do two more sets of 10 rolls (30 total rolls)</a:t>
            </a:r>
          </a:p>
        </p:txBody>
      </p:sp>
    </p:spTree>
    <p:extLst>
      <p:ext uri="{BB962C8B-B14F-4D97-AF65-F5344CB8AC3E}">
        <p14:creationId xmlns:p14="http://schemas.microsoft.com/office/powerpoint/2010/main" val="3435770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943</TotalTime>
  <Words>711</Words>
  <Application>Microsoft Office PowerPoint</Application>
  <PresentationFormat>Widescreen</PresentationFormat>
  <Paragraphs>106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Calisto MT</vt:lpstr>
      <vt:lpstr>Cambria Math</vt:lpstr>
      <vt:lpstr>Gill Sans MT</vt:lpstr>
      <vt:lpstr>Wingdings 2</vt:lpstr>
      <vt:lpstr>Slate</vt:lpstr>
      <vt:lpstr>Week 6: Central limit theorem and confidence intervals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3: Descriptive statistics</dc:title>
  <dc:creator>Jerry Shannon</dc:creator>
  <cp:lastModifiedBy>Jerry Shannon</cp:lastModifiedBy>
  <cp:revision>60</cp:revision>
  <dcterms:created xsi:type="dcterms:W3CDTF">2021-09-02T15:10:57Z</dcterms:created>
  <dcterms:modified xsi:type="dcterms:W3CDTF">2024-10-02T17:41:17Z</dcterms:modified>
</cp:coreProperties>
</file>